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49" autoAdjust="0"/>
    <p:restoredTop sz="94629"/>
  </p:normalViewPr>
  <p:slideViewPr>
    <p:cSldViewPr>
      <p:cViewPr varScale="1">
        <p:scale>
          <a:sx n="103" d="100"/>
          <a:sy n="103" d="100"/>
        </p:scale>
        <p:origin x="200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007A53-2993-40B1-8076-FF04FD8B598B}" type="datetimeFigureOut">
              <a:rPr lang="en-US" smtClean="0"/>
              <a:pPr/>
              <a:t>1/25/24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2776ED-1C7F-440A-8814-F9E2A45A447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The point where psychology and religion converge is usually an edgy and reconciling point. Studies on social psychological procedures like group dynamics, leadership styles, and interpersonal relations have the prospect to effectively inform functioning and life. Psychologists study human behavior while</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theologists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provide useful teachings on identifiable issues to reputable religious beliefs. The two disciplines, psychology, and faith are both by nature limitless topics</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Christian belief their beliefs regarding emotions are Christian due to teachings by churches or parents. However, e valuation reveals the beliefs are distinct from biblical teaching. First men to be created had emotions since they were created in God’s image. God is believed to have emotions. Also, emotions helped man to appreciate God and develop a complete relationship with Him. Emotions helped man in making decisions and handling others. Lastly, emotions offered motivational structure, offered intimate relationships and informed man. </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There are a lot of discrepancies in the model hence none of them should be trusted. People should continue researching more about beliefs and psychology. Research will inform more regarding God’s creation, connection of beliefs and human psychology. Moreover, human emotions are connected to beliefs and psychological responses. I am open to new knowledge and there is possibility that new information will provide helpful insight to explain more of God’s creation. Human thinking occurs first then emotions follows. </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Personality is features or blend of traits that makes people unique. Every person has exceptional psychological configuration. People are different depending on set of features. Personality development depends on interaction and influence of nurture and nature. Freud’s model assumes personality includes unconscious processes, early childhood influences and instinctual drives. Personality development relies on the interaction of environment and instinct during early childhood.</a:t>
            </a:r>
          </a:p>
          <a:p>
            <a:endParaRPr lang="en-US" b="1"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Psychosexual development assumes all people are hedonistic; they are forced to find happiness by satisfying the id’s desires. Tripartite theory of personality assumes personality include superego, ego and the id. The id is the instinctive and primitive element of personality. Trait approach to personality presumes that relatively stable traits determine behavior. Traits dictate how a person acts in a given way regardless of the circumstance.</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Every person has unique personality although they were created in God’s image and likeness. People’s actions, thought and feelings come from the spirit, soul and body; following that order. Personality is partly rooted in how spirit of man operates in the mind. People are likely to compromise to have peace with others. </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 </a:t>
            </a:r>
          </a:p>
          <a:p>
            <a:pPr lvl="0"/>
            <a:r>
              <a:rPr lang="en-US" sz="1200" kern="1200" dirty="0">
                <a:solidFill>
                  <a:schemeClr val="tx1"/>
                </a:solidFill>
                <a:latin typeface="+mn-lt"/>
                <a:ea typeface="+mn-ea"/>
                <a:cs typeface="+mn-cs"/>
              </a:rPr>
              <a:t>There are clear differences on the various models. People should be open to new information regarding personality. Research will provide adequate information regarding creation, personality and faith. Personality is mostly shaped by early childhood experiences as well as the environment. </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 have conducted various researches on eyewitness in legal sphere. According to statistics, people are usually convicted due to mistaken identity. People should not believe things at face-value, but rather conduct intense research.</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 believe there are diverse opinions and beliefs regarding creation. People should welcome and evaluate new information rather than believing at face-value. People should evaluate and understand the connection between psychology and faith. I will continue researching more and more to establish precise answers regarding eyewitness and creation. Past, latest and future information are crucial in determining the beliefs and understanding the connection between faith and psychology. </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In conclusion, before people understand the intersection between faith and psychology, they ought to have a lengthy evaluation of their relationship with their religious belief structures and faith. The one that is not only generated from authority figures in their lives but from the questions they have regarding the world around them. The topic regarding the intersection between psychology and faith is a broad one since faith and psychology as topics are broad. There are tensions that prevail and as people of faith, people should research about the tensions and identify approaches to balance the relevance of individual faith in the perspective of knowledge that usually offers non-transcendent justifications for spiritual beliefs. </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References</a:t>
            </a:r>
          </a:p>
          <a:p>
            <a:r>
              <a:rPr lang="en-US" sz="1200" kern="1200" dirty="0">
                <a:solidFill>
                  <a:schemeClr val="tx1"/>
                </a:solidFill>
                <a:latin typeface="+mn-lt"/>
                <a:ea typeface="+mn-ea"/>
                <a:cs typeface="+mn-cs"/>
              </a:rPr>
              <a:t>John K. </a:t>
            </a:r>
            <a:r>
              <a:rPr lang="en-US" sz="1200" kern="1200" dirty="0" err="1">
                <a:solidFill>
                  <a:schemeClr val="tx1"/>
                </a:solidFill>
                <a:latin typeface="+mn-lt"/>
                <a:ea typeface="+mn-ea"/>
                <a:cs typeface="+mn-cs"/>
              </a:rPr>
              <a:t>Rempel</a:t>
            </a:r>
            <a:r>
              <a:rPr lang="en-US" sz="1200" kern="1200" dirty="0">
                <a:solidFill>
                  <a:schemeClr val="tx1"/>
                </a:solidFill>
                <a:latin typeface="+mn-lt"/>
                <a:ea typeface="+mn-ea"/>
                <a:cs typeface="+mn-cs"/>
              </a:rPr>
              <a:t>. (2011). Christianity and Psychology: Living at the Intersection of Faith and Intellectual Inquiry. </a:t>
            </a:r>
            <a:r>
              <a:rPr lang="en-US" sz="1200" i="1" kern="1200" dirty="0">
                <a:solidFill>
                  <a:schemeClr val="tx1"/>
                </a:solidFill>
                <a:latin typeface="+mn-lt"/>
                <a:ea typeface="+mn-ea"/>
                <a:cs typeface="+mn-cs"/>
              </a:rPr>
              <a:t>direction journal</a:t>
            </a:r>
            <a:r>
              <a:rPr lang="en-US" sz="1200" kern="1200" dirty="0">
                <a:solidFill>
                  <a:schemeClr val="tx1"/>
                </a:solidFill>
                <a:latin typeface="+mn-lt"/>
                <a:ea typeface="+mn-ea"/>
                <a:cs typeface="+mn-cs"/>
              </a:rPr>
              <a:t>, </a:t>
            </a:r>
            <a:r>
              <a:rPr lang="en-US" sz="1200" i="1" kern="1200" dirty="0">
                <a:solidFill>
                  <a:schemeClr val="tx1"/>
                </a:solidFill>
                <a:latin typeface="+mn-lt"/>
                <a:ea typeface="+mn-ea"/>
                <a:cs typeface="+mn-cs"/>
              </a:rPr>
              <a:t>40</a:t>
            </a:r>
            <a:r>
              <a:rPr lang="en-US" sz="1200" kern="1200" dirty="0">
                <a:solidFill>
                  <a:schemeClr val="tx1"/>
                </a:solidFill>
                <a:latin typeface="+mn-lt"/>
                <a:ea typeface="+mn-ea"/>
                <a:cs typeface="+mn-cs"/>
              </a:rPr>
              <a:t>(1), 40-50. Retrieved from http://www.directionjournal.org/40/1/christianity-and-psychology-living-at.html</a:t>
            </a:r>
          </a:p>
          <a:p>
            <a:r>
              <a:rPr lang="en-US" sz="1200" kern="1200" dirty="0" err="1">
                <a:solidFill>
                  <a:schemeClr val="tx1"/>
                </a:solidFill>
                <a:latin typeface="+mn-lt"/>
                <a:ea typeface="+mn-ea"/>
                <a:cs typeface="+mn-cs"/>
              </a:rPr>
              <a:t>Pythia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Peay</a:t>
            </a:r>
            <a:r>
              <a:rPr lang="en-US" sz="1200" kern="1200" dirty="0">
                <a:solidFill>
                  <a:schemeClr val="tx1"/>
                </a:solidFill>
                <a:latin typeface="+mn-lt"/>
                <a:ea typeface="+mn-ea"/>
                <a:cs typeface="+mn-cs"/>
              </a:rPr>
              <a:t>. (2014, January 17). At the Intersection of Psychology and Spirituality. Retrieved from https://www.psychologytoday.com/intl/blog/america-the-couch/201401/the-intersection-psychology-and-spirituality</a:t>
            </a:r>
          </a:p>
          <a:p>
            <a:r>
              <a:rPr lang="en-US" sz="1200" kern="1200" dirty="0">
                <a:solidFill>
                  <a:schemeClr val="tx1"/>
                </a:solidFill>
                <a:latin typeface="+mn-lt"/>
                <a:ea typeface="+mn-ea"/>
                <a:cs typeface="+mn-cs"/>
              </a:rPr>
              <a:t>Rev. Kevin Grove, CSC. (2017, December 17). Where Do Theology and Cognitive Psychology Intersect? Retrieved from http://churchlife.nd.edu/2017/11/30/what-insights-can-the-neuroscience-of-memory-learn-from-the-catholic-mass/</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The juncture of the intellectual query in the Judeo-Christian customs is undecided at best.  The latest information has the prospect to destabilize prevailing doctrines, customs, and beliefs. Therefore, the latest opinions and ideas are usually approached with cynicism till they are scrutinized for the effect they might on the faith convention. According to the doctrine of “safe” opinions (i.e., opinions consistent with the prevailing belief arrangements) seem to be embraced or tolerated and notions that confront the acknowledged orthodoxy are usually denounced or ignored (John, 2011). Therefore, this background enables the latest opinions from the area of psychology to enter the discussion on religion and spirituality. </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The issues that psychology creates to recognized faith customs are major, for example, taking into consideration the stories about resurrection in the Bible. It is argued that Jesus’ resurrection is a foundation of the Christian faith and any fact challenging or supporting the reality of this pivotal circumstance has huge importance for Christians of all kinds. Nevertheless, if the gospel stories about resurrection are considered at face value, it becomes challenging to develop the single logical story, </a:t>
            </a:r>
            <a:r>
              <a:rPr lang="en-US" sz="1200" kern="1200" dirty="0" err="1">
                <a:solidFill>
                  <a:schemeClr val="tx1"/>
                </a:solidFill>
                <a:latin typeface="+mn-lt"/>
                <a:ea typeface="+mn-ea"/>
                <a:cs typeface="+mn-cs"/>
              </a:rPr>
              <a:t>though,at</a:t>
            </a:r>
            <a:r>
              <a:rPr lang="en-US" sz="1200" kern="1200" dirty="0">
                <a:solidFill>
                  <a:schemeClr val="tx1"/>
                </a:solidFill>
                <a:latin typeface="+mn-lt"/>
                <a:ea typeface="+mn-ea"/>
                <a:cs typeface="+mn-cs"/>
              </a:rPr>
              <a:t> points, the stories are directly contradictory (John, 2011). Illustratively, there are differences regarding who approached the tomb first as well as the number of angels present. In fact, the only precise point of conformity is that the tomb was empty- far from this, the encounters and appearances of a resurrected Christ differs greatly from one gospel to another. However, these eyewitness stories, regardless of how different they are, provide the basis for the belief of resurrected Christ. </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Contrasting other areas of scientific study, psychology poses a specifically diverse set of issues for religion and spirituality. The warnings from domains of anthropology, physics, and biology usually pose problems to what individuals think (John, 2011). For instance, evolution theories provide choices to recognized notions of divine creation. On the contrary, psychological models, scrutinize how individuals think about religion and spirituality. It implies that apart from challenging the content of an individual’s spiritual thoughts, they also question the nature of their thinking. </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In my course, I encounter some educative teachings from about 2000 studies on the precision of eyewitness stories in the circumstance of the legal structure. Flawed eyewitnesses are the most prevalent source of flawed conviction in the legal construction. For instance, about 90% of the DNA exonerations encompassed original incarcerations based on unreliable identifications. There are instances where five witnesses had identified the mistaken individual. According to some projections, it is estimated that there are about 4500 mistaken incarcerations in America annually based on mistaken identity (Rev. Kevin, 2017). </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Faith or lack of faith, in something supernatural, holds a key function on how people interpret life’s most precious details. What people believe regarding their environment, themselves and the world has been preserved in prevailing speculation regarding the spiritual sphere. People should abandon the narrow idea of what religion pertains based only on what is considered holy and sacred. Positions of faith that prevails are basically liberal instead of conservative. The objective of a researcher, therefore, should be to gain more knowledge that can offer transformation in conventional perspectives and accepted approaches to understanding. The prevailing knowledge is always being revised, updated and at times replaced by latest information. I have strong faith, but I am open to new information, especially where logical conclusions can be drawn. There is nothing wrong researching about the connection between faith and psychology. I believe that God has not commenced revealing the truth to humankind, thus I am open to amending my perceptive of God and His creation as new information emerges. The new knowledge should be challenged, integrated, revised and engaged into an expanding field of information that helps people to comprehend some mysteries regarding God’s creation. </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Emotion is multifaceted experience leading to psychological and physical transformation that affects behavior and thought. Emotionality is linked to motivation, mood, personality and temperament. Human emotions entail conscious experience, expressive behaviors, and physiological arousal. Theories of emotions include cognitive, neurological, and physiological. Physiological theory proposes that body responses are accountable for emotions. Cognitive theories propose that thoughts and mental operations are vital in formation of emotions. Lastly, neurological models assert that operations within the brains results to emotional responses. </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James-Lange theory- assumes that emotions emanates from psychological arousal. For example, feeling of fear will occur following physiological arousal. According to Cannon-Bard theory, emotional experience and physiological arousal occurs concurrently and independently. On the other hand, facial-feedback theory proposes that facial expressions are related to experiencing emotions. </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Emotions are straightforwardly connected to modifications in facial muscles. There are various theories of emotions including </a:t>
            </a:r>
            <a:r>
              <a:rPr lang="en-US" sz="1200" kern="1200" dirty="0" err="1">
                <a:solidFill>
                  <a:schemeClr val="tx1"/>
                </a:solidFill>
                <a:latin typeface="+mn-lt"/>
                <a:ea typeface="+mn-ea"/>
                <a:cs typeface="+mn-cs"/>
              </a:rPr>
              <a:t>Schachter</a:t>
            </a:r>
            <a:r>
              <a:rPr lang="en-US" sz="1200" kern="1200" dirty="0">
                <a:solidFill>
                  <a:schemeClr val="tx1"/>
                </a:solidFill>
                <a:latin typeface="+mn-lt"/>
                <a:ea typeface="+mn-ea"/>
                <a:cs typeface="+mn-cs"/>
              </a:rPr>
              <a:t>-singer model proposes that individuals reveal emotions depending in the physiological responses. Also, cognitive appraisal theory of emotion proposes that thinking takes place prior to emotions. </a:t>
            </a:r>
          </a:p>
          <a:p>
            <a:endParaRPr lang="en-US" dirty="0"/>
          </a:p>
        </p:txBody>
      </p:sp>
      <p:sp>
        <p:nvSpPr>
          <p:cNvPr id="4" name="Slide Number Placeholder 3"/>
          <p:cNvSpPr>
            <a:spLocks noGrp="1"/>
          </p:cNvSpPr>
          <p:nvPr>
            <p:ph type="sldNum" sz="quarter" idx="10"/>
          </p:nvPr>
        </p:nvSpPr>
        <p:spPr/>
        <p:txBody>
          <a:bodyPr/>
          <a:lstStyle/>
          <a:p>
            <a:fld id="{0E2776ED-1C7F-440A-8814-F9E2A45A447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519D667-5D2B-4952-A655-69295D861D38}" type="datetimeFigureOut">
              <a:rPr lang="en-US" smtClean="0"/>
              <a:pPr/>
              <a:t>1/25/24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41FC8A6-F920-4EB5-8C9F-000804EBBB8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519D667-5D2B-4952-A655-69295D861D38}" type="datetimeFigureOut">
              <a:rPr lang="en-US" smtClean="0"/>
              <a:pPr/>
              <a:t>1/25/24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FC8A6-F920-4EB5-8C9F-000804EBBB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519D667-5D2B-4952-A655-69295D861D38}" type="datetimeFigureOut">
              <a:rPr lang="en-US" smtClean="0"/>
              <a:pPr/>
              <a:t>1/25/24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FC8A6-F920-4EB5-8C9F-000804EBBB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519D667-5D2B-4952-A655-69295D861D38}" type="datetimeFigureOut">
              <a:rPr lang="en-US" smtClean="0"/>
              <a:pPr/>
              <a:t>1/25/24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FC8A6-F920-4EB5-8C9F-000804EBBB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519D667-5D2B-4952-A655-69295D861D38}" type="datetimeFigureOut">
              <a:rPr lang="en-US" smtClean="0"/>
              <a:pPr/>
              <a:t>1/25/24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FC8A6-F920-4EB5-8C9F-000804EBBB8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519D667-5D2B-4952-A655-69295D861D38}" type="datetimeFigureOut">
              <a:rPr lang="en-US" smtClean="0"/>
              <a:pPr/>
              <a:t>1/25/24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FC8A6-F920-4EB5-8C9F-000804EBBB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519D667-5D2B-4952-A655-69295D861D38}" type="datetimeFigureOut">
              <a:rPr lang="en-US" smtClean="0"/>
              <a:pPr/>
              <a:t>1/25/24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1FC8A6-F920-4EB5-8C9F-000804EBBB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519D667-5D2B-4952-A655-69295D861D38}" type="datetimeFigureOut">
              <a:rPr lang="en-US" smtClean="0"/>
              <a:pPr/>
              <a:t>1/25/24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1FC8A6-F920-4EB5-8C9F-000804EBBB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9D667-5D2B-4952-A655-69295D861D38}" type="datetimeFigureOut">
              <a:rPr lang="en-US" smtClean="0"/>
              <a:pPr/>
              <a:t>1/25/24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FC8A6-F920-4EB5-8C9F-000804EBBB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519D667-5D2B-4952-A655-69295D861D38}" type="datetimeFigureOut">
              <a:rPr lang="en-US" smtClean="0"/>
              <a:pPr/>
              <a:t>1/25/24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FC8A6-F920-4EB5-8C9F-000804EBBB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519D667-5D2B-4952-A655-69295D861D38}" type="datetimeFigureOut">
              <a:rPr lang="en-US" smtClean="0"/>
              <a:pPr/>
              <a:t>1/25/24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41FC8A6-F920-4EB5-8C9F-000804EBBB8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apexassignments.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519D667-5D2B-4952-A655-69295D861D38}" type="datetimeFigureOut">
              <a:rPr lang="en-US" smtClean="0"/>
              <a:pPr/>
              <a:t>1/25/24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41FC8A6-F920-4EB5-8C9F-000804EBBB8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3" name="TextBox 2">
            <a:hlinkClick r:id="rId13"/>
            <a:extLst>
              <a:ext uri="{FF2B5EF4-FFF2-40B4-BE49-F238E27FC236}">
                <a16:creationId xmlns:a16="http://schemas.microsoft.com/office/drawing/2014/main" id="{A2F40380-508F-B940-8CCE-33650A44F8DF}"/>
              </a:ext>
            </a:extLst>
          </p:cNvPr>
          <p:cNvSpPr txBox="1"/>
          <p:nvPr userDrawn="1"/>
        </p:nvSpPr>
        <p:spPr>
          <a:xfrm rot="18498348">
            <a:off x="6021938" y="1983926"/>
            <a:ext cx="3200400" cy="584775"/>
          </a:xfrm>
          <a:prstGeom prst="rect">
            <a:avLst/>
          </a:prstGeom>
          <a:noFill/>
        </p:spPr>
        <p:txBody>
          <a:bodyPr wrap="square" rtlCol="0">
            <a:spAutoFit/>
          </a:bodyPr>
          <a:lstStyle/>
          <a:p>
            <a:r>
              <a:rPr lang="en-US" sz="3200" dirty="0">
                <a:solidFill>
                  <a:schemeClr val="bg1">
                    <a:lumMod val="85000"/>
                  </a:schemeClr>
                </a:solidFill>
              </a:rPr>
              <a:t>Apex assignment</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914400"/>
            <a:ext cx="8080248" cy="2057400"/>
          </a:xfrm>
        </p:spPr>
        <p:txBody>
          <a:bodyPr>
            <a:normAutofit/>
          </a:bodyPr>
          <a:lstStyle/>
          <a:p>
            <a:r>
              <a:rPr lang="en-US" dirty="0"/>
              <a:t>Intersection of Psychology and Faith</a:t>
            </a:r>
          </a:p>
        </p:txBody>
      </p:sp>
      <p:sp>
        <p:nvSpPr>
          <p:cNvPr id="3" name="Subtitle 2"/>
          <p:cNvSpPr>
            <a:spLocks noGrp="1"/>
          </p:cNvSpPr>
          <p:nvPr>
            <p:ph type="subTitle" idx="1"/>
          </p:nvPr>
        </p:nvSpPr>
        <p:spPr/>
        <p:txBody>
          <a:bodyPr>
            <a:normAutofit/>
          </a:bodyPr>
          <a:lstStyle/>
          <a:p>
            <a:pPr algn="ctr"/>
            <a:r>
              <a:rPr lang="en-US" dirty="0"/>
              <a:t>Name:</a:t>
            </a:r>
          </a:p>
          <a:p>
            <a:pPr algn="ctr"/>
            <a:r>
              <a:rPr lang="en-US" dirty="0"/>
              <a:t>Institutional Affiliation:</a:t>
            </a:r>
          </a:p>
          <a:p>
            <a:pPr algn="ctr"/>
            <a:r>
              <a:rPr lang="en-US" dirty="0"/>
              <a:t>Date: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Continuation </a:t>
            </a:r>
          </a:p>
        </p:txBody>
      </p:sp>
      <p:sp>
        <p:nvSpPr>
          <p:cNvPr id="3" name="Content Placeholder 2"/>
          <p:cNvSpPr>
            <a:spLocks noGrp="1"/>
          </p:cNvSpPr>
          <p:nvPr>
            <p:ph idx="1"/>
          </p:nvPr>
        </p:nvSpPr>
        <p:spPr/>
        <p:txBody>
          <a:bodyPr>
            <a:normAutofit/>
          </a:bodyPr>
          <a:lstStyle/>
          <a:p>
            <a:pPr lvl="0"/>
            <a:r>
              <a:rPr lang="en-US" dirty="0"/>
              <a:t>Emotions are straightforwardly connected to modifications in facial muscles. </a:t>
            </a:r>
          </a:p>
          <a:p>
            <a:pPr lvl="0"/>
            <a:r>
              <a:rPr lang="en-US" dirty="0" err="1"/>
              <a:t>Schachter</a:t>
            </a:r>
            <a:r>
              <a:rPr lang="en-US" dirty="0"/>
              <a:t>-singer model proposes that individuals reveal emotions depending in the physiological responses </a:t>
            </a:r>
          </a:p>
          <a:p>
            <a:pPr lvl="0"/>
            <a:r>
              <a:rPr lang="en-US" dirty="0"/>
              <a:t>Cognitive appraisal model of emotion proposes that thinking takes place prior to emotions</a:t>
            </a:r>
          </a:p>
          <a:p>
            <a:endParaRPr lang="en-US" dirty="0"/>
          </a:p>
          <a:p>
            <a:pPr lvl="0"/>
            <a:endParaRPr lang="en-US" dirty="0"/>
          </a:p>
          <a:p>
            <a:endParaRPr lang="en-US" dirty="0"/>
          </a:p>
          <a:p>
            <a:pPr>
              <a:buNone/>
            </a:pP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Christian View Regarding Emotions</a:t>
            </a:r>
          </a:p>
        </p:txBody>
      </p:sp>
      <p:sp>
        <p:nvSpPr>
          <p:cNvPr id="3" name="Content Placeholder 2"/>
          <p:cNvSpPr>
            <a:spLocks noGrp="1"/>
          </p:cNvSpPr>
          <p:nvPr>
            <p:ph idx="1"/>
          </p:nvPr>
        </p:nvSpPr>
        <p:spPr/>
        <p:txBody>
          <a:bodyPr>
            <a:normAutofit/>
          </a:bodyPr>
          <a:lstStyle/>
          <a:p>
            <a:pPr lvl="0"/>
            <a:r>
              <a:rPr lang="en-US" dirty="0"/>
              <a:t>Christian belief their beliefs regarding emotions are Christian due to teachings by churches or parents</a:t>
            </a:r>
          </a:p>
          <a:p>
            <a:pPr lvl="0"/>
            <a:r>
              <a:rPr lang="en-US" dirty="0"/>
              <a:t>E valuation reveals the beliefs are distinct from biblical teaching. </a:t>
            </a:r>
          </a:p>
          <a:p>
            <a:pPr lvl="0"/>
            <a:r>
              <a:rPr lang="en-US" dirty="0"/>
              <a:t>First men to be created had emotions </a:t>
            </a:r>
          </a:p>
          <a:p>
            <a:pPr lvl="0"/>
            <a:r>
              <a:rPr lang="en-US" dirty="0"/>
              <a:t>Emotions helped man to appreciate God and develop a complete relationship with Him.</a:t>
            </a:r>
          </a:p>
          <a:p>
            <a:pPr lvl="0"/>
            <a:r>
              <a:rPr lang="en-US" dirty="0"/>
              <a:t>Emotions offered motivational structure, offered intimate relationships and informed man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the Model</a:t>
            </a:r>
          </a:p>
        </p:txBody>
      </p:sp>
      <p:sp>
        <p:nvSpPr>
          <p:cNvPr id="3" name="Content Placeholder 2"/>
          <p:cNvSpPr>
            <a:spLocks noGrp="1"/>
          </p:cNvSpPr>
          <p:nvPr>
            <p:ph idx="1"/>
          </p:nvPr>
        </p:nvSpPr>
        <p:spPr/>
        <p:txBody>
          <a:bodyPr>
            <a:normAutofit/>
          </a:bodyPr>
          <a:lstStyle/>
          <a:p>
            <a:pPr lvl="0"/>
            <a:r>
              <a:rPr lang="en-US" dirty="0"/>
              <a:t>There are a lot of discrepancies in the model hence none of them should be trusted</a:t>
            </a:r>
          </a:p>
          <a:p>
            <a:pPr lvl="0"/>
            <a:r>
              <a:rPr lang="en-US" dirty="0"/>
              <a:t>People should continue researching more about beliefs and psychology </a:t>
            </a:r>
          </a:p>
          <a:p>
            <a:pPr lvl="0"/>
            <a:r>
              <a:rPr lang="en-US" dirty="0"/>
              <a:t>Research will inform more regarding God’s creation, connection of beliefs and human psychology</a:t>
            </a:r>
          </a:p>
          <a:p>
            <a:pPr lvl="0"/>
            <a:r>
              <a:rPr lang="en-US" dirty="0"/>
              <a:t>Human emotions are connected to beliefs and psychological responses</a:t>
            </a:r>
          </a:p>
          <a:p>
            <a:pPr lvl="0"/>
            <a:r>
              <a:rPr lang="en-US" dirty="0"/>
              <a:t>Human thinking occurs first then emotions follows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Psychological view regarding personality</a:t>
            </a:r>
          </a:p>
        </p:txBody>
      </p:sp>
      <p:sp>
        <p:nvSpPr>
          <p:cNvPr id="3" name="Content Placeholder 2"/>
          <p:cNvSpPr>
            <a:spLocks noGrp="1"/>
          </p:cNvSpPr>
          <p:nvPr>
            <p:ph idx="1"/>
          </p:nvPr>
        </p:nvSpPr>
        <p:spPr/>
        <p:txBody>
          <a:bodyPr>
            <a:normAutofit/>
          </a:bodyPr>
          <a:lstStyle/>
          <a:p>
            <a:pPr lvl="0"/>
            <a:r>
              <a:rPr lang="en-US" dirty="0"/>
              <a:t>Personality is features or blend of traits that makes people unique</a:t>
            </a:r>
          </a:p>
          <a:p>
            <a:pPr lvl="0"/>
            <a:r>
              <a:rPr lang="en-US" dirty="0"/>
              <a:t>People are different depending on set of features</a:t>
            </a:r>
          </a:p>
          <a:p>
            <a:pPr lvl="0"/>
            <a:r>
              <a:rPr lang="en-US" dirty="0"/>
              <a:t>Personality development depends on interaction and influence of nurture and nature</a:t>
            </a:r>
          </a:p>
          <a:p>
            <a:pPr lvl="0"/>
            <a:r>
              <a:rPr lang="en-US" dirty="0"/>
              <a:t>Freud’s model assumes personality includes unconscious processes, early childhood influences and instinctual drives. </a:t>
            </a:r>
          </a:p>
          <a:p>
            <a:pPr lvl="0"/>
            <a:r>
              <a:rPr lang="en-US" dirty="0"/>
              <a:t>Personality development relies on the interaction of environment and instinct during early childhood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Continuation</a:t>
            </a:r>
          </a:p>
        </p:txBody>
      </p:sp>
      <p:sp>
        <p:nvSpPr>
          <p:cNvPr id="3" name="Content Placeholder 2"/>
          <p:cNvSpPr>
            <a:spLocks noGrp="1"/>
          </p:cNvSpPr>
          <p:nvPr>
            <p:ph idx="1"/>
          </p:nvPr>
        </p:nvSpPr>
        <p:spPr/>
        <p:txBody>
          <a:bodyPr>
            <a:normAutofit lnSpcReduction="10000"/>
          </a:bodyPr>
          <a:lstStyle/>
          <a:p>
            <a:pPr lvl="0"/>
            <a:r>
              <a:rPr lang="en-US" dirty="0"/>
              <a:t>Psychosexual development assume all people are hedonistic</a:t>
            </a:r>
          </a:p>
          <a:p>
            <a:pPr lvl="0"/>
            <a:r>
              <a:rPr lang="en-US" dirty="0"/>
              <a:t>Tripartite theory of personality assumes personality include superego, ego and the id. </a:t>
            </a:r>
          </a:p>
          <a:p>
            <a:pPr lvl="0"/>
            <a:r>
              <a:rPr lang="en-US" dirty="0"/>
              <a:t>The id is the instinctive and primitive element of personality</a:t>
            </a:r>
          </a:p>
          <a:p>
            <a:pPr lvl="0"/>
            <a:r>
              <a:rPr lang="en-US" dirty="0"/>
              <a:t>Trait approach to personality presumes that relatively stable traits determine behavior </a:t>
            </a:r>
          </a:p>
          <a:p>
            <a:pPr lvl="0"/>
            <a:r>
              <a:rPr lang="en-US" dirty="0"/>
              <a:t>Eysenck’s personality model assumes that people inherit a form of nervous arrangement that impact their personality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Continuation</a:t>
            </a:r>
          </a:p>
        </p:txBody>
      </p:sp>
      <p:sp>
        <p:nvSpPr>
          <p:cNvPr id="3" name="Content Placeholder 2"/>
          <p:cNvSpPr>
            <a:spLocks noGrp="1"/>
          </p:cNvSpPr>
          <p:nvPr>
            <p:ph idx="1"/>
          </p:nvPr>
        </p:nvSpPr>
        <p:spPr/>
        <p:txBody>
          <a:bodyPr>
            <a:normAutofit/>
          </a:bodyPr>
          <a:lstStyle/>
          <a:p>
            <a:pPr lvl="0"/>
            <a:r>
              <a:rPr lang="en-US" dirty="0" err="1"/>
              <a:t>Eysenck</a:t>
            </a:r>
            <a:r>
              <a:rPr lang="en-US" dirty="0"/>
              <a:t>-behavior represented by second-order personality features</a:t>
            </a:r>
          </a:p>
          <a:p>
            <a:pPr lvl="0"/>
            <a:r>
              <a:rPr lang="en-US" dirty="0"/>
              <a:t>Personality relies on the poise between inhibition and excitation procedure of ANS</a:t>
            </a:r>
          </a:p>
          <a:p>
            <a:pPr lvl="0"/>
            <a:r>
              <a:rPr lang="en-US" dirty="0"/>
              <a:t>Authoritarian personality presumes that people are likely to be prejudicial due to deep-rooted personality</a:t>
            </a:r>
          </a:p>
          <a:p>
            <a:pPr lvl="0"/>
            <a:r>
              <a:rPr lang="en-US" dirty="0" err="1"/>
              <a:t>Allport’s</a:t>
            </a:r>
            <a:r>
              <a:rPr lang="en-US" dirty="0"/>
              <a:t> trait model assumes that personality is greatly determined at birth (biologically) them modeled by the surrounding. </a:t>
            </a:r>
          </a:p>
          <a:p>
            <a:pPr lvl="0">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Christian Views Regarding Personality</a:t>
            </a:r>
          </a:p>
        </p:txBody>
      </p:sp>
      <p:sp>
        <p:nvSpPr>
          <p:cNvPr id="3" name="Content Placeholder 2"/>
          <p:cNvSpPr>
            <a:spLocks noGrp="1"/>
          </p:cNvSpPr>
          <p:nvPr>
            <p:ph idx="1"/>
          </p:nvPr>
        </p:nvSpPr>
        <p:spPr/>
        <p:txBody>
          <a:bodyPr/>
          <a:lstStyle/>
          <a:p>
            <a:r>
              <a:rPr lang="en-US" dirty="0"/>
              <a:t>Every person has unique personality</a:t>
            </a:r>
          </a:p>
          <a:p>
            <a:r>
              <a:rPr lang="en-US" dirty="0"/>
              <a:t>People’s actions, thought and feelings comes from the spirit, soul and body</a:t>
            </a:r>
          </a:p>
          <a:p>
            <a:r>
              <a:rPr lang="en-US" dirty="0"/>
              <a:t>Personality is partly rooted in how spirit of man operates in the mind</a:t>
            </a:r>
          </a:p>
          <a:p>
            <a:r>
              <a:rPr lang="en-US" dirty="0"/>
              <a:t>People are likely to compromise to have peace with others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the Theory</a:t>
            </a:r>
          </a:p>
        </p:txBody>
      </p:sp>
      <p:sp>
        <p:nvSpPr>
          <p:cNvPr id="3" name="Content Placeholder 2"/>
          <p:cNvSpPr>
            <a:spLocks noGrp="1"/>
          </p:cNvSpPr>
          <p:nvPr>
            <p:ph idx="1"/>
          </p:nvPr>
        </p:nvSpPr>
        <p:spPr/>
        <p:txBody>
          <a:bodyPr/>
          <a:lstStyle/>
          <a:p>
            <a:r>
              <a:rPr lang="en-US" dirty="0"/>
              <a:t>There are clear differences on the various models</a:t>
            </a:r>
          </a:p>
          <a:p>
            <a:r>
              <a:rPr lang="en-US" dirty="0"/>
              <a:t>People should be open to new information regarding personality</a:t>
            </a:r>
          </a:p>
          <a:p>
            <a:r>
              <a:rPr lang="en-US" dirty="0"/>
              <a:t>Research will provide adequate information regarding creation, personality and faith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Reflection of the Student’s Experience of the Course</a:t>
            </a:r>
          </a:p>
        </p:txBody>
      </p:sp>
      <p:sp>
        <p:nvSpPr>
          <p:cNvPr id="3" name="Content Placeholder 2"/>
          <p:cNvSpPr>
            <a:spLocks noGrp="1"/>
          </p:cNvSpPr>
          <p:nvPr>
            <p:ph idx="1"/>
          </p:nvPr>
        </p:nvSpPr>
        <p:spPr/>
        <p:txBody>
          <a:bodyPr/>
          <a:lstStyle/>
          <a:p>
            <a:r>
              <a:rPr lang="en-US" dirty="0"/>
              <a:t>I have conducted various researches on eyewitness in legal sphere</a:t>
            </a:r>
          </a:p>
          <a:p>
            <a:r>
              <a:rPr lang="en-US" dirty="0"/>
              <a:t>People are usually convicted due to mistaken identity</a:t>
            </a:r>
          </a:p>
          <a:p>
            <a:r>
              <a:rPr lang="en-US" dirty="0"/>
              <a:t>People should not believe things at face-value, but rather conduct intense research.</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Opinion Regarding Psychology and on my Future Career</a:t>
            </a:r>
          </a:p>
        </p:txBody>
      </p:sp>
      <p:sp>
        <p:nvSpPr>
          <p:cNvPr id="3" name="Content Placeholder 2"/>
          <p:cNvSpPr>
            <a:spLocks noGrp="1"/>
          </p:cNvSpPr>
          <p:nvPr>
            <p:ph idx="1"/>
          </p:nvPr>
        </p:nvSpPr>
        <p:spPr/>
        <p:txBody>
          <a:bodyPr/>
          <a:lstStyle/>
          <a:p>
            <a:r>
              <a:rPr lang="en-US" dirty="0"/>
              <a:t>I believe there are diverse opinions and beliefs regarding creation. </a:t>
            </a:r>
          </a:p>
          <a:p>
            <a:r>
              <a:rPr lang="en-US" dirty="0"/>
              <a:t>People should welcome and evaluate new information rather than believing at face-value</a:t>
            </a:r>
          </a:p>
          <a:p>
            <a:r>
              <a:rPr lang="en-US" dirty="0"/>
              <a:t>People should evaluate and understand the connection between psychology and faith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Intersection of Faith and Psychology </a:t>
            </a:r>
          </a:p>
        </p:txBody>
      </p:sp>
      <p:sp>
        <p:nvSpPr>
          <p:cNvPr id="3" name="Content Placeholder 2"/>
          <p:cNvSpPr>
            <a:spLocks noGrp="1"/>
          </p:cNvSpPr>
          <p:nvPr>
            <p:ph idx="1"/>
          </p:nvPr>
        </p:nvSpPr>
        <p:spPr/>
        <p:txBody>
          <a:bodyPr>
            <a:normAutofit/>
          </a:bodyPr>
          <a:lstStyle/>
          <a:p>
            <a:pPr lvl="0"/>
            <a:r>
              <a:rPr lang="en-US" dirty="0"/>
              <a:t>The juncture between the two is reconciling and edgy</a:t>
            </a:r>
          </a:p>
          <a:p>
            <a:pPr lvl="0"/>
            <a:r>
              <a:rPr lang="en-US" dirty="0"/>
              <a:t>Social psychological processes inform about life and functioning</a:t>
            </a:r>
          </a:p>
          <a:p>
            <a:pPr lvl="0"/>
            <a:r>
              <a:rPr lang="en-US" dirty="0"/>
              <a:t>Faith and psychology can augment and undermine each other</a:t>
            </a:r>
          </a:p>
          <a:p>
            <a:pPr lvl="0"/>
            <a:r>
              <a:rPr lang="en-US" dirty="0"/>
              <a:t>Faith and psychology are naturally limitless topics</a:t>
            </a:r>
          </a:p>
          <a:p>
            <a:pPr lvl="0"/>
            <a:r>
              <a:rPr lang="en-US" dirty="0"/>
              <a:t>The rationale of researching this topic is unravelling the intricacy involved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a:bodyPr>
          <a:lstStyle/>
          <a:p>
            <a:pPr lvl="0"/>
            <a:r>
              <a:rPr lang="en-US" dirty="0"/>
              <a:t>people should evaluate their association with their religious belief structures and faith. </a:t>
            </a:r>
          </a:p>
          <a:p>
            <a:pPr lvl="0"/>
            <a:r>
              <a:rPr lang="en-US" dirty="0"/>
              <a:t>The one generated from authority figures and from various questions regarding the world</a:t>
            </a:r>
          </a:p>
          <a:p>
            <a:pPr lvl="0"/>
            <a:r>
              <a:rPr lang="en-US" dirty="0"/>
              <a:t>The topic regarding the intersection between psychology and faith is a broad one </a:t>
            </a:r>
          </a:p>
          <a:p>
            <a:pPr lvl="0"/>
            <a:r>
              <a:rPr lang="en-US" dirty="0"/>
              <a:t>There are tensions that prevail </a:t>
            </a:r>
          </a:p>
          <a:p>
            <a:pPr lvl="0"/>
            <a:r>
              <a:rPr lang="en-US" dirty="0"/>
              <a:t>People should research about the tensions and identify discrepancy between beliefs and psychology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p:txBody>
          <a:bodyPr>
            <a:normAutofit fontScale="85000" lnSpcReduction="20000"/>
          </a:bodyPr>
          <a:lstStyle/>
          <a:p>
            <a:pPr>
              <a:buNone/>
            </a:pPr>
            <a:endParaRPr lang="en-US" dirty="0"/>
          </a:p>
          <a:p>
            <a:r>
              <a:rPr lang="en-US" dirty="0"/>
              <a:t>John K. </a:t>
            </a:r>
            <a:r>
              <a:rPr lang="en-US" dirty="0" err="1"/>
              <a:t>Rempel</a:t>
            </a:r>
            <a:r>
              <a:rPr lang="en-US" dirty="0"/>
              <a:t>. (2011). Christianity and Psychology: Living at the Intersection of Faith and Intellectual Inquiry. </a:t>
            </a:r>
            <a:r>
              <a:rPr lang="en-US" i="1" dirty="0"/>
              <a:t>direction journal</a:t>
            </a:r>
            <a:r>
              <a:rPr lang="en-US" dirty="0"/>
              <a:t>, </a:t>
            </a:r>
            <a:r>
              <a:rPr lang="en-US" i="1" dirty="0"/>
              <a:t>40</a:t>
            </a:r>
            <a:r>
              <a:rPr lang="en-US" dirty="0"/>
              <a:t>(1), 40-50. Retrieved from http://www.directionjournal.org/40/1/christianity-and-psychology-living-at.html</a:t>
            </a:r>
          </a:p>
          <a:p>
            <a:r>
              <a:rPr lang="en-US" dirty="0" err="1"/>
              <a:t>Pythia</a:t>
            </a:r>
            <a:r>
              <a:rPr lang="en-US" dirty="0"/>
              <a:t> </a:t>
            </a:r>
            <a:r>
              <a:rPr lang="en-US" dirty="0" err="1"/>
              <a:t>Peay</a:t>
            </a:r>
            <a:r>
              <a:rPr lang="en-US" dirty="0"/>
              <a:t>. (2014, January 17). At the Intersection of Psychology and Spirituality. Retrieved from https://www.psychologytoday.com/intl/blog/america-the-couch/201401/the-intersection-psychology-and-spirituality</a:t>
            </a:r>
          </a:p>
          <a:p>
            <a:r>
              <a:rPr lang="en-US" dirty="0"/>
              <a:t>Rev. Kevin Grove, CSC. (2017, December 17). Where Do Theology and Cognitive Psychology Intersect? Retrieved from http://churchlife.nd.edu/2017/11/30/what-insights-can-the-neuroscience-of-memory-learn-from-the-catholic-mass/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Connection Between psychology and Faith</a:t>
            </a:r>
          </a:p>
        </p:txBody>
      </p:sp>
      <p:sp>
        <p:nvSpPr>
          <p:cNvPr id="3" name="Content Placeholder 2"/>
          <p:cNvSpPr>
            <a:spLocks noGrp="1"/>
          </p:cNvSpPr>
          <p:nvPr>
            <p:ph idx="1"/>
          </p:nvPr>
        </p:nvSpPr>
        <p:spPr/>
        <p:txBody>
          <a:bodyPr>
            <a:normAutofit/>
          </a:bodyPr>
          <a:lstStyle/>
          <a:p>
            <a:pPr lvl="0"/>
            <a:r>
              <a:rPr lang="en-US" dirty="0"/>
              <a:t>The point of the intellectual question in Judeo-Christian traditions remains unknown</a:t>
            </a:r>
          </a:p>
          <a:p>
            <a:pPr lvl="0"/>
            <a:r>
              <a:rPr lang="en-US" dirty="0"/>
              <a:t>The new information has the likelihood of destabilizing existing beliefs, customs and doctrines</a:t>
            </a:r>
          </a:p>
          <a:p>
            <a:pPr lvl="0"/>
            <a:r>
              <a:rPr lang="en-US" dirty="0"/>
              <a:t>“safe” opinions are easily embraced while contradicting views are usually ignored and denounced. </a:t>
            </a:r>
          </a:p>
          <a:p>
            <a:pPr lvl="0"/>
            <a:r>
              <a:rPr lang="en-US" dirty="0"/>
              <a:t>This setting allow the newest psychology opinions to be engaged in spirituality and religion discussion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Continuation</a:t>
            </a:r>
          </a:p>
        </p:txBody>
      </p:sp>
      <p:sp>
        <p:nvSpPr>
          <p:cNvPr id="3" name="Content Placeholder 2"/>
          <p:cNvSpPr>
            <a:spLocks noGrp="1"/>
          </p:cNvSpPr>
          <p:nvPr>
            <p:ph idx="1"/>
          </p:nvPr>
        </p:nvSpPr>
        <p:spPr/>
        <p:txBody>
          <a:bodyPr>
            <a:normAutofit/>
          </a:bodyPr>
          <a:lstStyle/>
          <a:p>
            <a:pPr lvl="0"/>
            <a:r>
              <a:rPr lang="en-US" dirty="0"/>
              <a:t>Psychology creates major issues to recognized faith</a:t>
            </a:r>
          </a:p>
          <a:p>
            <a:pPr lvl="0"/>
            <a:r>
              <a:rPr lang="en-US" dirty="0"/>
              <a:t>Consider how issues related to resurrection has immense impact on people’s faith</a:t>
            </a:r>
          </a:p>
          <a:p>
            <a:pPr lvl="0"/>
            <a:r>
              <a:rPr lang="en-US" dirty="0"/>
              <a:t>The gospel narrations regarding resurrection are contradictory </a:t>
            </a:r>
          </a:p>
          <a:p>
            <a:pPr lvl="0"/>
            <a:r>
              <a:rPr lang="en-US" dirty="0"/>
              <a:t>Distinct versions of who approached the tomb first and number of angels present</a:t>
            </a:r>
          </a:p>
          <a:p>
            <a:pPr lvl="0"/>
            <a:r>
              <a:rPr lang="en-US" dirty="0"/>
              <a:t>Regardless of the differences, they provides the foundation for belief of resurrected Christ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Continuation</a:t>
            </a:r>
          </a:p>
        </p:txBody>
      </p:sp>
      <p:sp>
        <p:nvSpPr>
          <p:cNvPr id="3" name="Content Placeholder 2"/>
          <p:cNvSpPr>
            <a:spLocks noGrp="1"/>
          </p:cNvSpPr>
          <p:nvPr>
            <p:ph idx="1"/>
          </p:nvPr>
        </p:nvSpPr>
        <p:spPr/>
        <p:txBody>
          <a:bodyPr>
            <a:normAutofit/>
          </a:bodyPr>
          <a:lstStyle/>
          <a:p>
            <a:pPr lvl="0"/>
            <a:r>
              <a:rPr lang="en-US" dirty="0"/>
              <a:t>Unlike other scientific study, Psychology provides diverse information on spirituality and religion</a:t>
            </a:r>
          </a:p>
          <a:p>
            <a:pPr lvl="0"/>
            <a:r>
              <a:rPr lang="en-US" dirty="0"/>
              <a:t>Individuals encounter issues when tackling biology, physics, and anthropology topics </a:t>
            </a:r>
          </a:p>
          <a:p>
            <a:pPr lvl="0"/>
            <a:r>
              <a:rPr lang="en-US" dirty="0"/>
              <a:t>Evolution models offer alternatives to renown opinions of divine creation </a:t>
            </a:r>
          </a:p>
          <a:p>
            <a:pPr lvl="0"/>
            <a:r>
              <a:rPr lang="en-US" dirty="0"/>
              <a:t>Psychological theories evaluate how people think of spirituality and religion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From My Course</a:t>
            </a:r>
          </a:p>
        </p:txBody>
      </p:sp>
      <p:sp>
        <p:nvSpPr>
          <p:cNvPr id="3" name="Content Placeholder 2"/>
          <p:cNvSpPr>
            <a:spLocks noGrp="1"/>
          </p:cNvSpPr>
          <p:nvPr>
            <p:ph idx="1"/>
          </p:nvPr>
        </p:nvSpPr>
        <p:spPr/>
        <p:txBody>
          <a:bodyPr/>
          <a:lstStyle/>
          <a:p>
            <a:pPr lvl="0"/>
            <a:r>
              <a:rPr lang="en-US" dirty="0"/>
              <a:t>My encounter of diverse stories regarding eyewitness stories </a:t>
            </a:r>
          </a:p>
          <a:p>
            <a:pPr lvl="0"/>
            <a:r>
              <a:rPr lang="en-US" dirty="0"/>
              <a:t>Basing exonerations on unreliable identifications</a:t>
            </a:r>
          </a:p>
          <a:p>
            <a:pPr lvl="0"/>
            <a:r>
              <a:rPr lang="en-US" dirty="0"/>
              <a:t>Most of the incarcerations are based on mistaken identity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Continuation</a:t>
            </a:r>
          </a:p>
        </p:txBody>
      </p:sp>
      <p:sp>
        <p:nvSpPr>
          <p:cNvPr id="3" name="Content Placeholder 2"/>
          <p:cNvSpPr>
            <a:spLocks noGrp="1"/>
          </p:cNvSpPr>
          <p:nvPr>
            <p:ph idx="1"/>
          </p:nvPr>
        </p:nvSpPr>
        <p:spPr/>
        <p:txBody>
          <a:bodyPr>
            <a:normAutofit/>
          </a:bodyPr>
          <a:lstStyle/>
          <a:p>
            <a:pPr lvl="0"/>
            <a:r>
              <a:rPr lang="en-US" dirty="0"/>
              <a:t>People’s interpretation of life depends on their faith or lack of it</a:t>
            </a:r>
          </a:p>
          <a:p>
            <a:pPr lvl="0"/>
            <a:r>
              <a:rPr lang="en-US" dirty="0"/>
              <a:t>Peoples beliefs has been maintained in existing evaluation regarding spirituality</a:t>
            </a:r>
          </a:p>
          <a:p>
            <a:pPr lvl="0"/>
            <a:r>
              <a:rPr lang="en-US" dirty="0"/>
              <a:t>People usually define religion based on what they consider sacred or holy</a:t>
            </a:r>
          </a:p>
          <a:p>
            <a:pPr marL="0" indent="0">
              <a:buNone/>
            </a:pPr>
            <a:endParaRPr lang="en-US" dirty="0"/>
          </a:p>
          <a:p>
            <a:pPr lvl="0"/>
            <a:r>
              <a:rPr lang="en-US" dirty="0"/>
              <a:t>Researchers’ key objective should be to learn more to gain transformation regarding general knowledge or beliefs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Psychological View Regarding Emotions</a:t>
            </a:r>
          </a:p>
        </p:txBody>
      </p:sp>
      <p:sp>
        <p:nvSpPr>
          <p:cNvPr id="3" name="Content Placeholder 2"/>
          <p:cNvSpPr>
            <a:spLocks noGrp="1"/>
          </p:cNvSpPr>
          <p:nvPr>
            <p:ph idx="1"/>
          </p:nvPr>
        </p:nvSpPr>
        <p:spPr/>
        <p:txBody>
          <a:bodyPr>
            <a:normAutofit fontScale="92500" lnSpcReduction="20000"/>
          </a:bodyPr>
          <a:lstStyle/>
          <a:p>
            <a:pPr lvl="0"/>
            <a:r>
              <a:rPr lang="en-US" dirty="0"/>
              <a:t>Emotion is multifaceted experience leading to psychological and physical transformation that affects behavior and thought</a:t>
            </a:r>
          </a:p>
          <a:p>
            <a:pPr lvl="0"/>
            <a:r>
              <a:rPr lang="en-US" dirty="0"/>
              <a:t>Human emotions entail conscious experience, expressive behaviors, and physiological arousal. </a:t>
            </a:r>
          </a:p>
          <a:p>
            <a:pPr lvl="0"/>
            <a:r>
              <a:rPr lang="en-US" dirty="0"/>
              <a:t>Models of emotions include cognitive, neurological, and physiological. </a:t>
            </a:r>
          </a:p>
          <a:p>
            <a:pPr lvl="0"/>
            <a:r>
              <a:rPr lang="en-US" dirty="0"/>
              <a:t>Physiological theory-body responses are accountable for emotions</a:t>
            </a:r>
          </a:p>
          <a:p>
            <a:pPr lvl="0"/>
            <a:r>
              <a:rPr lang="en-US" dirty="0"/>
              <a:t>Cognitive theories- thoughts and mental operations are vital in formation of emotions</a:t>
            </a:r>
          </a:p>
          <a:p>
            <a:pPr lvl="0"/>
            <a:r>
              <a:rPr lang="en-US" dirty="0"/>
              <a:t>Neurological models- operations within the brains results to emotional responses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Theories Involved  </a:t>
            </a:r>
          </a:p>
        </p:txBody>
      </p:sp>
      <p:sp>
        <p:nvSpPr>
          <p:cNvPr id="3" name="Content Placeholder 2"/>
          <p:cNvSpPr>
            <a:spLocks noGrp="1"/>
          </p:cNvSpPr>
          <p:nvPr>
            <p:ph idx="1"/>
          </p:nvPr>
        </p:nvSpPr>
        <p:spPr/>
        <p:txBody>
          <a:bodyPr>
            <a:normAutofit/>
          </a:bodyPr>
          <a:lstStyle/>
          <a:p>
            <a:pPr lvl="0"/>
            <a:r>
              <a:rPr lang="en-US" dirty="0"/>
              <a:t>James-Lange theory- assumes that emotions emanates from psychological arousal </a:t>
            </a:r>
          </a:p>
          <a:p>
            <a:pPr lvl="0"/>
            <a:r>
              <a:rPr lang="en-US" dirty="0"/>
              <a:t>For example, feeling of fear will occur following physiological arousal</a:t>
            </a:r>
          </a:p>
          <a:p>
            <a:pPr lvl="0"/>
            <a:r>
              <a:rPr lang="en-US" dirty="0"/>
              <a:t>Cannon-Bard theory-emotional experience and physiological arousal occurs concurrently and independently </a:t>
            </a:r>
          </a:p>
          <a:p>
            <a:pPr lvl="0"/>
            <a:r>
              <a:rPr lang="en-US" dirty="0"/>
              <a:t>Facial-feedback theory proposes that facial expressions are related to experiencing emotions.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447</TotalTime>
  <Words>2801</Words>
  <Application>Microsoft Macintosh PowerPoint</Application>
  <PresentationFormat>On-screen Show (4:3)</PresentationFormat>
  <Paragraphs>154</Paragraphs>
  <Slides>21</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Constantia</vt:lpstr>
      <vt:lpstr>Wingdings 2</vt:lpstr>
      <vt:lpstr>Flow</vt:lpstr>
      <vt:lpstr>Intersection of Psychology and Faith</vt:lpstr>
      <vt:lpstr>Intersection of Faith and Psychology </vt:lpstr>
      <vt:lpstr>Connection Between psychology and Faith</vt:lpstr>
      <vt:lpstr>Continuation</vt:lpstr>
      <vt:lpstr>Continuation</vt:lpstr>
      <vt:lpstr>Example From My Course</vt:lpstr>
      <vt:lpstr>Continuation</vt:lpstr>
      <vt:lpstr>Psychological View Regarding Emotions</vt:lpstr>
      <vt:lpstr>Theories Involved  </vt:lpstr>
      <vt:lpstr>Continuation </vt:lpstr>
      <vt:lpstr>Christian View Regarding Emotions</vt:lpstr>
      <vt:lpstr>Application of the Model</vt:lpstr>
      <vt:lpstr>Psychological view regarding personality</vt:lpstr>
      <vt:lpstr>Continuation</vt:lpstr>
      <vt:lpstr>Continuation</vt:lpstr>
      <vt:lpstr>Christian Views Regarding Personality</vt:lpstr>
      <vt:lpstr>Application of the Theory</vt:lpstr>
      <vt:lpstr>Reflection of the Student’s Experience of the Course</vt:lpstr>
      <vt:lpstr>Opinion Regarding Psychology and on my Future Career</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Microsoft Office User</cp:lastModifiedBy>
  <cp:revision>34</cp:revision>
  <dcterms:created xsi:type="dcterms:W3CDTF">2018-12-18T11:48:32Z</dcterms:created>
  <dcterms:modified xsi:type="dcterms:W3CDTF">2024-01-25T10:08:47Z</dcterms:modified>
</cp:coreProperties>
</file>